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3" r:id="rId1"/>
    <p:sldMasterId id="2147484093" r:id="rId2"/>
    <p:sldMasterId id="2147484099" r:id="rId3"/>
  </p:sldMasterIdLst>
  <p:notesMasterIdLst>
    <p:notesMasterId r:id="rId16"/>
  </p:notesMasterIdLst>
  <p:handoutMasterIdLst>
    <p:handoutMasterId r:id="rId17"/>
  </p:handoutMasterIdLst>
  <p:sldIdLst>
    <p:sldId id="267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39" r:id="rId13"/>
    <p:sldId id="432" r:id="rId14"/>
    <p:sldId id="43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orient="horz" pos="3312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736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pos="576">
          <p15:clr>
            <a:srgbClr val="A4A3A4"/>
          </p15:clr>
        </p15:guide>
        <p15:guide id="7" pos="5616">
          <p15:clr>
            <a:srgbClr val="A4A3A4"/>
          </p15:clr>
        </p15:guide>
        <p15:guide id="8" pos="1872">
          <p15:clr>
            <a:srgbClr val="A4A3A4"/>
          </p15:clr>
        </p15:guide>
        <p15:guide id="9" pos="4464">
          <p15:clr>
            <a:srgbClr val="A4A3A4"/>
          </p15:clr>
        </p15:guide>
        <p15:guide id="10" pos="1728">
          <p15:clr>
            <a:srgbClr val="A4A3A4"/>
          </p15:clr>
        </p15:guide>
        <p15:guide id="11" pos="3024">
          <p15:clr>
            <a:srgbClr val="A4A3A4"/>
          </p15:clr>
        </p15:guide>
        <p15:guide id="12" pos="4320">
          <p15:clr>
            <a:srgbClr val="A4A3A4"/>
          </p15:clr>
        </p15:guide>
        <p15:guide id="13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Full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569" autoAdjust="0"/>
    <p:restoredTop sz="87742" autoAdjust="0"/>
  </p:normalViewPr>
  <p:slideViewPr>
    <p:cSldViewPr>
      <p:cViewPr varScale="1">
        <p:scale>
          <a:sx n="110" d="100"/>
          <a:sy n="110" d="100"/>
        </p:scale>
        <p:origin x="2334" y="102"/>
      </p:cViewPr>
      <p:guideLst>
        <p:guide orient="horz" pos="2592"/>
        <p:guide orient="horz" pos="3312"/>
        <p:guide orient="horz" pos="4032"/>
        <p:guide orient="horz" pos="2736"/>
        <p:guide orient="horz" pos="288"/>
        <p:guide pos="576"/>
        <p:guide pos="5616"/>
        <p:guide pos="1872"/>
        <p:guide pos="4464"/>
        <p:guide pos="1728"/>
        <p:guide pos="3024"/>
        <p:guide pos="432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39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C4A7A251-A124-4B85-815A-AC889F3904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534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573BCC8-E57C-414F-9558-873B494FEA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958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3BCC8-E57C-414F-9558-873B494FEAF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3BCC8-E57C-414F-9558-873B494FEAF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6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3BCC8-E57C-414F-9558-873B494FEAF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34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file://localhost/Volumes/BigBoy/NPRA.BB/3233_NPRA_Rebrand_AFPM/3233_AFPM_PPT_Template/AFPM_Logo_H_Acronym_RGB_CR_large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BigBoy/NPRA.BB/3233_NPRA_Rebrand_AFPM/3233_AFPM_PPT_Template/AFPM_Logo_H_Acronym_RGB_CP_large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BigBoy/NPRA.BB/3233_NPRA_Rebrand_AFPM/3233_AFPM_PPT_Template/AFPM_Logo_H_Acronym_RGB_CP_large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BigBoy/NPRA.BB/3233_NPRA_Rebrand_AFPM/3233_AFPM_PPT_Template/AFPM_Logo_H_Acronym_RGB_CP_large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file://localhost/Volumes/BigBoy/NPRA.BB/3233_NPRA_Rebrand_AFPM/3233_AFPM_PPT_Template/AFPM_Logo_H_Acronym_RGB_CR_large.pn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BigBoy/NPRA.BB/3233_NPRA_Rebrand_AFPM/3233_AFPM_PPT_Template/AFPM_Logo_H_Acronym_RGB_CP_large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BigBoy/NPRA.BB/3233_NPRA_Rebrand_AFPM/3233_AFPM_PPT_Template/AFPM_Logo_H_Acronym_RGB_CR_large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BigBoy/NPRA.BB/3233_NPRA_Rebrand_AFPM/3233_AFPM_PPT_Template/AFPM_Logo_H_Acronym_RGB_CR_large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localhost/Volumes/BigBoy/NPRA.BB/3233_NPRA_Rebrand_AFPM/3233_AFPM_PPT_Template/AFPM_Logo_H_Acronym_RGB_CR_large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15200" cy="3352800"/>
          </a:xfrm>
        </p:spPr>
        <p:txBody>
          <a:bodyPr lIns="45720" rIns="45720"/>
          <a:lstStyle>
            <a:lvl1pPr marL="0" marR="64008" indent="0" algn="l">
              <a:buNone/>
              <a:defRPr sz="4800" b="1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FPM_Logo_H_Acronym_RGB_C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495800" y="6260068"/>
            <a:ext cx="1828800" cy="3693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01971BB-0C23-3445-8EEE-91FE09A6D20A}" type="datetime4">
              <a:rPr lang="en-US" smtClean="0"/>
              <a:pPr/>
              <a:t>January 17, 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AFPM_Logo_H_Acronym_RGB_CR_large.png" descr="/Volumes/BigBoy/NPRA.BB/3233_NPRA_Rebrand_AFPM/3233_AFPM_PPT_Template/AFPM_Logo_H_Acronym_RGB_CR_larg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914400" y="1295400"/>
            <a:ext cx="7189355" cy="396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315200" cy="3352800"/>
          </a:xfrm>
        </p:spPr>
        <p:txBody>
          <a:bodyPr lIns="45720" rIns="45720"/>
          <a:lstStyle>
            <a:lvl1pPr marL="0" marR="64008" indent="0" algn="l">
              <a:buNone/>
              <a:defRPr sz="4800" b="1">
                <a:solidFill>
                  <a:srgbClr val="595959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AFPM_Logo_H_Acronym_RGB_CP_large.png" descr="/Volumes/BigBoy/NPRA.BB/3233_NPRA_Rebrand_AFPM/3233_AFPM_PPT_Template/AFPM_Logo_H_Acronym_RGB_CP_larg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457200" y="6096000"/>
            <a:ext cx="1620981" cy="63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6200" y="6172200"/>
            <a:ext cx="1270000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3914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1143000"/>
          </a:xfrm>
        </p:spPr>
        <p:txBody>
          <a:bodyPr rtlCol="0"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AFPM_Logo_H_Acronym_RGB_CP_large.png" descr="/Volumes/BigBoy/NPRA.BB/3233_NPRA_Rebrand_AFPM/3233_AFPM_PPT_Template/AFPM_Logo_H_Acronym_RGB_CP_larg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457200" y="6096000"/>
            <a:ext cx="1620981" cy="631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6200" y="6172200"/>
            <a:ext cx="1270000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581400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034672" cy="4038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AFPM_Logo_H_Acronym_RGB_CP_large.png" descr="/Volumes/BigBoy/NPRA.BB/3233_NPRA_Rebrand_AFPM/3233_AFPM_PPT_Template/AFPM_Logo_H_Acronym_RGB_CP_larg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457200" y="6096000"/>
            <a:ext cx="1620981" cy="63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6200" y="6172200"/>
            <a:ext cx="1270000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FPM_Logo_H_Acronym_RGB_CR_large.png" descr="/Volumes/BigBoy/NPRA.BB/3233_NPRA_Rebrand_AFPM/3233_AFPM_PPT_Template/AFPM_Logo_H_Acronym_RGB_CR_larg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914400" y="1295400"/>
            <a:ext cx="7189355" cy="396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PM_Logo_H_Acronym_RGB_CP_large.png" descr="/Volumes/BigBoy/NPRA.BB/3233_NPRA_Rebrand_AFPM/3233_AFPM_PPT_Template/AFPM_Logo_H_Acronym_RGB_CP_larg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1066800" y="1600200"/>
            <a:ext cx="7045034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2EEC2B-140D-0F44-9EDF-4402062F3BE2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200" y="6172200"/>
            <a:ext cx="1270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91400" cy="1143000"/>
          </a:xfrm>
        </p:spPr>
        <p:txBody>
          <a:bodyPr rtlCol="0"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AFPM_Logo_H_Acronym_RGB_C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657600" cy="4038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91400" cy="1143000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AFPM_Logo_H_Acronym_RGB_C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FPM_Logo_H_Acronym_RGB_CR_large.png" descr="/Volumes/BigBoy/NPRA.BB/3233_NPRA_Rebrand_AFPM/3233_AFPM_PPT_Template/AFPM_Logo_H_Acronym_RGB_CR_larg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914400" y="1295400"/>
            <a:ext cx="7189355" cy="396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AFPM_Logo_H_Acronym_RGB_CR_large.png" descr="/Volumes/BigBoy/NPRA.BB/3233_NPRA_Rebrand_AFPM/3233_AFPM_PPT_Template/AFPM_Logo_H_Acronym_RGB_CR_larg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914400" y="1295400"/>
            <a:ext cx="7189355" cy="396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15200" cy="3352800"/>
          </a:xfrm>
        </p:spPr>
        <p:txBody>
          <a:bodyPr lIns="45720" rIns="45720"/>
          <a:lstStyle>
            <a:lvl1pPr marL="0" marR="64008" indent="0" algn="l">
              <a:buNone/>
              <a:defRPr sz="4800" b="1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AFPM_Logo_H_Acronym_RGB_C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495800" y="6260068"/>
            <a:ext cx="1828800" cy="3693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01971BB-0C23-3445-8EEE-91FE09A6D20A}" type="datetime4">
              <a:rPr lang="en-US" smtClean="0"/>
              <a:pPr/>
              <a:t>January 17, 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91400" cy="1143000"/>
          </a:xfrm>
        </p:spPr>
        <p:txBody>
          <a:bodyPr rtlCol="0"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AFPM_Logo_H_Acronym_RGB_C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4495800" y="6260068"/>
            <a:ext cx="1828800" cy="3693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01971BB-0C23-3445-8EEE-91FE09A6D20A}" type="datetime4">
              <a:rPr lang="en-US" smtClean="0"/>
              <a:pPr/>
              <a:t>January 17, 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581400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657600" cy="4038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91400" cy="1143000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AFPM_Logo_H_Acronym_RGB_C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260068"/>
            <a:ext cx="1828800" cy="3693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01971BB-0C23-3445-8EEE-91FE09A6D20A}" type="datetime4">
              <a:rPr lang="en-US" smtClean="0"/>
              <a:pPr/>
              <a:t>January 17, 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FPM_Logo_H_Acronym_RGB_CR_large.png" descr="/Volumes/BigBoy/NPRA.BB/3233_NPRA_Rebrand_AFPM/3233_AFPM_PPT_Template/AFPM_Logo_H_Acronym_RGB_CR_large.png"/>
          <p:cNvPicPr>
            <a:picLocks noChangeAspect="1"/>
          </p:cNvPicPr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914400" y="1295400"/>
            <a:ext cx="7189355" cy="3962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file://localhost/Volumes/BigBoy/NPRA.BB/3233_NPRA_Rebrand_AFPM/3233_AFPM_PPT_Template/AFPM_Logo_H_Acronym_RGB_CP_large.png" TargetMode="Externa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62800" cy="1143000"/>
          </a:xfrm>
          <a:prstGeom prst="rect">
            <a:avLst/>
          </a:prstGeom>
        </p:spPr>
        <p:txBody>
          <a:bodyPr vert="horz" lIns="0" tIns="0" rIns="0" bIns="0" anchor="t" anchorCtr="0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75" name="Text Placeholder 29"/>
          <p:cNvSpPr>
            <a:spLocks noGrp="1" noChangeAspect="1"/>
          </p:cNvSpPr>
          <p:nvPr>
            <p:ph type="body" idx="1"/>
          </p:nvPr>
        </p:nvSpPr>
        <p:spPr bwMode="auto">
          <a:xfrm>
            <a:off x="914400" y="1600200"/>
            <a:ext cx="74417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AFPM_Logo_H_Acronym_RGB_CR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i="0" kern="120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itchFamily="34" charset="0"/>
        <a:buChar char="•"/>
        <a:defRPr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620713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Font typeface="Courier New" pitchFamily="49" charset="0"/>
        <a:buChar char="­"/>
        <a:defRPr sz="2400" kern="1200">
          <a:solidFill>
            <a:srgbClr val="FFFFFF"/>
          </a:solidFill>
          <a:latin typeface="Arial"/>
          <a:ea typeface="+mn-ea"/>
          <a:cs typeface="Arial"/>
        </a:defRPr>
      </a:lvl2pPr>
      <a:lvl3pPr marL="858838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Font typeface="Courier New" pitchFamily="49" charset="0"/>
        <a:buChar char="o"/>
        <a:defRPr sz="2400" kern="1200">
          <a:solidFill>
            <a:srgbClr val="FFFFFF"/>
          </a:solidFill>
          <a:latin typeface="Arial"/>
          <a:ea typeface="+mn-ea"/>
          <a:cs typeface="Arial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62800" cy="1143000"/>
          </a:xfrm>
          <a:prstGeom prst="rect">
            <a:avLst/>
          </a:prstGeom>
        </p:spPr>
        <p:txBody>
          <a:bodyPr vert="horz" lIns="0" tIns="0" rIns="0" bIns="0" anchor="t" anchorCtr="0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75" name="Text Placeholder 29"/>
          <p:cNvSpPr>
            <a:spLocks noGrp="1" noChangeAspect="1"/>
          </p:cNvSpPr>
          <p:nvPr>
            <p:ph type="body" idx="1"/>
          </p:nvPr>
        </p:nvSpPr>
        <p:spPr bwMode="auto">
          <a:xfrm>
            <a:off x="914400" y="1600200"/>
            <a:ext cx="74417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AFPM_Logo_H_Acronym_RGB_CR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61999" y="6019801"/>
            <a:ext cx="1634075" cy="762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rgbClr val="FFFFFF"/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467600" y="6248400"/>
            <a:ext cx="1229708" cy="4572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495800" y="6260068"/>
            <a:ext cx="1447800" cy="3693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01971BB-0C23-3445-8EEE-91FE09A6D20A}" type="datetime4">
              <a:rPr lang="en-US" smtClean="0"/>
              <a:pPr/>
              <a:t>January 17, 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i="0" kern="120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itchFamily="34" charset="0"/>
        <a:buChar char="•"/>
        <a:defRPr sz="3000" kern="1200">
          <a:solidFill>
            <a:srgbClr val="FFFFFF"/>
          </a:solidFill>
          <a:latin typeface="Arial"/>
          <a:ea typeface="+mn-ea"/>
          <a:cs typeface="Arial"/>
        </a:defRPr>
      </a:lvl1pPr>
      <a:lvl2pPr marL="620713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Font typeface="Courier New" pitchFamily="49" charset="0"/>
        <a:buChar char="­"/>
        <a:defRPr sz="2400" kern="1200">
          <a:solidFill>
            <a:srgbClr val="FFFFFF"/>
          </a:solidFill>
          <a:latin typeface="Arial"/>
          <a:ea typeface="+mn-ea"/>
          <a:cs typeface="Arial"/>
        </a:defRPr>
      </a:lvl2pPr>
      <a:lvl3pPr marL="858838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Font typeface="Courier New" pitchFamily="49" charset="0"/>
        <a:buChar char="o"/>
        <a:defRPr sz="2400" kern="1200">
          <a:solidFill>
            <a:srgbClr val="FFFFFF"/>
          </a:solidFill>
          <a:latin typeface="Arial"/>
          <a:ea typeface="+mn-ea"/>
          <a:cs typeface="Arial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696200" y="6172200"/>
            <a:ext cx="1270000" cy="584200"/>
          </a:xfrm>
          <a:prstGeom prst="rect">
            <a:avLst/>
          </a:prstGeom>
        </p:spPr>
      </p:pic>
      <p:pic>
        <p:nvPicPr>
          <p:cNvPr id="11" name="AFPM_Logo_H_Acronym_RGB_CP_large.png" descr="/Volumes/BigBoy/NPRA.BB/3233_NPRA_Rebrand_AFPM/3233_AFPM_PPT_Template/AFPM_Logo_H_Acronym_RGB_CP_large.png"/>
          <p:cNvPicPr>
            <a:picLocks noChangeAspect="1"/>
          </p:cNvPicPr>
          <p:nvPr userDrawn="1"/>
        </p:nvPicPr>
        <p:blipFill>
          <a:blip r:embed="rId9" r:link="rId10" cstate="print"/>
          <a:stretch>
            <a:fillRect/>
          </a:stretch>
        </p:blipFill>
        <p:spPr>
          <a:xfrm>
            <a:off x="457200" y="6096000"/>
            <a:ext cx="1620981" cy="631179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838200"/>
          </a:xfrm>
          <a:prstGeom prst="rect">
            <a:avLst/>
          </a:prstGeom>
        </p:spPr>
        <p:txBody>
          <a:bodyPr vert="horz" lIns="0" tIns="0" rIns="0" bIns="0" anchor="t" anchorCtr="0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75" name="Text Placeholder 29"/>
          <p:cNvSpPr>
            <a:spLocks noGrp="1" noChangeAspect="1"/>
          </p:cNvSpPr>
          <p:nvPr>
            <p:ph type="body" idx="1"/>
          </p:nvPr>
        </p:nvSpPr>
        <p:spPr bwMode="auto">
          <a:xfrm>
            <a:off x="609600" y="1600200"/>
            <a:ext cx="74417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48400" y="6260068"/>
            <a:ext cx="19050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Page </a:t>
            </a:r>
            <a:fld id="{F5793C46-01C4-4E13-BB71-FE682BA1E6E9}" type="slidenum"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 algn="l">
                <a:defRPr/>
              </a:pPr>
              <a:t>‹#›</a:t>
            </a:fld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i="0" kern="1200">
          <a:solidFill>
            <a:srgbClr val="595959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itchFamily="34" charset="0"/>
        <a:buChar char="•"/>
        <a:defRPr sz="3000" kern="1200">
          <a:solidFill>
            <a:srgbClr val="595959"/>
          </a:solidFill>
          <a:latin typeface="Arial"/>
          <a:ea typeface="+mn-ea"/>
          <a:cs typeface="Arial"/>
        </a:defRPr>
      </a:lvl1pPr>
      <a:lvl2pPr marL="620713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Font typeface="Courier New" pitchFamily="49" charset="0"/>
        <a:buChar char="­"/>
        <a:defRPr sz="2400" kern="1200">
          <a:solidFill>
            <a:srgbClr val="595959"/>
          </a:solidFill>
          <a:latin typeface="Arial"/>
          <a:ea typeface="+mn-ea"/>
          <a:cs typeface="Arial"/>
        </a:defRPr>
      </a:lvl2pPr>
      <a:lvl3pPr marL="858838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2400" kern="1200">
          <a:solidFill>
            <a:srgbClr val="595959"/>
          </a:solidFill>
          <a:latin typeface="Arial"/>
          <a:ea typeface="+mn-ea"/>
          <a:cs typeface="Arial"/>
        </a:defRPr>
      </a:lvl3pPr>
      <a:lvl4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Font typeface="Courier New" pitchFamily="49" charset="0"/>
        <a:buChar char="o"/>
        <a:defRPr sz="2400" kern="1200">
          <a:solidFill>
            <a:srgbClr val="595959"/>
          </a:solidFill>
          <a:latin typeface="Arial"/>
          <a:ea typeface="+mn-ea"/>
          <a:cs typeface="Arial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7162800" cy="2438400"/>
          </a:xfrm>
        </p:spPr>
        <p:txBody>
          <a:bodyPr>
            <a:normAutofit/>
          </a:bodyPr>
          <a:lstStyle/>
          <a:p>
            <a:pPr marL="109537" indent="0"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09537" indent="0"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09537" indent="0"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tx1"/>
                </a:solidFill>
                <a:latin typeface="Franklin Gothic Book"/>
                <a:cs typeface="Franklin Gothic Book"/>
              </a:rPr>
              <a:t>Meeting</a:t>
            </a:r>
          </a:p>
          <a:p>
            <a:pPr marL="109537" indent="0"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tx1"/>
                </a:solidFill>
                <a:latin typeface="Franklin Gothic Book"/>
                <a:cs typeface="Franklin Gothic Book"/>
              </a:rPr>
              <a:t>Presenter</a:t>
            </a:r>
          </a:p>
          <a:p>
            <a:pPr marL="109537" indent="0"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tx1"/>
                </a:solidFill>
                <a:latin typeface="Franklin Gothic Book"/>
                <a:cs typeface="Franklin Gothic Book"/>
              </a:rPr>
              <a:t>Location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1066800"/>
            <a:ext cx="8229600" cy="1829761"/>
          </a:xfrm>
          <a:prstGeom prst="rect">
            <a:avLst/>
          </a:prstGeom>
        </p:spPr>
        <p:txBody>
          <a:bodyPr vert="horz" lIns="0" tIns="0" rIns="0" bIns="0" anchor="t" anchorCtr="0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/>
                <a:ea typeface="+mj-ea"/>
                <a:cs typeface="Arial"/>
              </a:rPr>
              <a:t>AFPM PowerPoint Guidelines and Template for Conference Speakers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3505200"/>
            <a:ext cx="41910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(May be used as a template for your presentation.)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Franklin Gothic Book"/>
                <a:cs typeface="Franklin Gothic Book"/>
              </a:rPr>
              <a:t>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2057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524000"/>
            <a:ext cx="52578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Bullets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Text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Examples/Charts on right</a:t>
            </a:r>
          </a:p>
        </p:txBody>
      </p:sp>
      <p:pic>
        <p:nvPicPr>
          <p:cNvPr id="11" name="Picture 3" descr="C:\Users\E012614\AppData\Local\Microsoft\Windows\Temporary Internet Files\Content.Outlook\TS7VZ0U3\sff-action-ce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1828800" cy="281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 descr="p5AP2Carbon FB Post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0"/>
            <a:ext cx="1816100" cy="275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97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Franklin Gothic Book"/>
                <a:cs typeface="Franklin Gothic Book"/>
              </a:rPr>
              <a:t>Title 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3886200" y="1219200"/>
            <a:ext cx="50292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65125" indent="-2555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 sz="30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620713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­"/>
              <a:defRPr sz="24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858838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§"/>
              <a:defRPr sz="24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11430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  <a:defRPr sz="24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29184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ranklin Gothic Book"/>
                <a:cs typeface="Franklin Gothic Book"/>
              </a:rPr>
              <a:t>Bullets</a:t>
            </a:r>
          </a:p>
          <a:p>
            <a:pPr marL="420624" indent="-329184"/>
            <a:r>
              <a:rPr lang="en-US" sz="2400" dirty="0">
                <a:solidFill>
                  <a:srgbClr val="000000"/>
                </a:solidFill>
                <a:latin typeface="Franklin Gothic Book"/>
                <a:cs typeface="Franklin Gothic Book"/>
              </a:rPr>
              <a:t>Text</a:t>
            </a:r>
          </a:p>
          <a:p>
            <a:pPr marL="420624" indent="-329184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Franklin Gothic Book"/>
                <a:cs typeface="Franklin Gothic Book"/>
              </a:rPr>
              <a:t>Examples/Charts on left</a:t>
            </a:r>
          </a:p>
          <a:p>
            <a:pPr indent="0">
              <a:buNone/>
            </a:pPr>
            <a:endParaRPr lang="en-US" sz="24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pPr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2361914" cy="2353128"/>
          </a:xfrm>
          <a:prstGeom prst="rect">
            <a:avLst/>
          </a:prstGeom>
        </p:spPr>
      </p:pic>
      <p:pic>
        <p:nvPicPr>
          <p:cNvPr id="8" name="Picture 7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194293"/>
            <a:ext cx="2362200" cy="23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55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057400"/>
            <a:ext cx="8229600" cy="4343400"/>
          </a:xfrm>
        </p:spPr>
        <p:txBody>
          <a:bodyPr/>
          <a:lstStyle/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charset="0"/>
                <a:cs typeface="Arial" charset="0"/>
              </a:rPr>
              <a:t>Formatting</a:t>
            </a:r>
          </a:p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charset="0"/>
                <a:cs typeface="Arial" charset="0"/>
              </a:rPr>
              <a:t>Backgrounds</a:t>
            </a:r>
          </a:p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charset="0"/>
                <a:cs typeface="Arial" charset="0"/>
              </a:rPr>
              <a:t>Fonts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408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Helvetica"/>
              </a:rPr>
              <a:t>PowerPoint Tips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0" y="20574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charset="0"/>
              </a:rPr>
              <a:t>Text Tips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charset="0"/>
              </a:rPr>
              <a:t>Graphics and Logos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charset="0"/>
              </a:rPr>
              <a:t>Animation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charset="0"/>
              </a:rPr>
              <a:t>AFPM Tips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457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tx1"/>
                </a:solidFill>
                <a:latin typeface="Helvetica"/>
                <a:ea typeface="+mj-ea"/>
                <a:cs typeface="+mj-cs"/>
              </a:rPr>
              <a:t>Formatting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6764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Helvetica"/>
              </a:rPr>
              <a:t>All slides should be </a:t>
            </a:r>
            <a:r>
              <a:rPr lang="en-US" sz="2400" kern="0">
                <a:solidFill>
                  <a:schemeClr val="tx1"/>
                </a:solidFill>
                <a:latin typeface="Helvetica"/>
              </a:rPr>
              <a:t>created in </a:t>
            </a:r>
            <a:r>
              <a:rPr lang="en-US" sz="2400" kern="0" dirty="0">
                <a:solidFill>
                  <a:schemeClr val="tx1"/>
                </a:solidFill>
                <a:latin typeface="Helvetica"/>
              </a:rPr>
              <a:t>“Standard Size”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Helvetica"/>
              </a:rPr>
              <a:t>Position of title and text boxes, as shown on this slide:</a:t>
            </a:r>
          </a:p>
          <a:p>
            <a:pPr marL="685800" lvl="2" indent="-22860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Helvetica"/>
              </a:rPr>
              <a:t>Title box, 0.5” from left edge and 8” wide</a:t>
            </a:r>
          </a:p>
          <a:p>
            <a:pPr marL="685800" lvl="2" indent="-22860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Helvetica"/>
              </a:rPr>
              <a:t>Text box, 0.5” from left edge and 9” wide</a:t>
            </a:r>
          </a:p>
          <a:p>
            <a:pPr marL="685800" lvl="2" indent="-22860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Helvetica"/>
              </a:rPr>
              <a:t>Title box, 1.25” high, 0.5” vertical position</a:t>
            </a:r>
          </a:p>
          <a:p>
            <a:pPr marL="685800" lvl="2" indent="-22860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Helvetica"/>
              </a:rPr>
              <a:t>Text box, 4.75” high, 8.67” vertical position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Helvetica"/>
              </a:rPr>
              <a:t>Bullet styles should be consistent on all slides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Helvetica"/>
              </a:rPr>
              <a:t>Use master slide (click view, slide master) for headers and footers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57200"/>
            <a:ext cx="704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chemeClr val="tx1"/>
                </a:solidFill>
                <a:latin typeface="Helvetica"/>
                <a:ea typeface="+mj-ea"/>
                <a:cs typeface="+mj-cs"/>
              </a:rPr>
              <a:t>Backgrounds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sz="2800" kern="0" dirty="0">
                <a:solidFill>
                  <a:schemeClr val="tx1"/>
                </a:solidFill>
                <a:latin typeface="Helvetica"/>
              </a:rPr>
              <a:t>Use contrasting colors for text and background.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  <a:defRPr/>
            </a:pPr>
            <a:endParaRPr lang="en-US" sz="2800" kern="0" dirty="0">
              <a:solidFill>
                <a:schemeClr val="tx1"/>
              </a:solidFill>
              <a:latin typeface="Helvetic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sz="2800" kern="0" dirty="0">
                <a:solidFill>
                  <a:schemeClr val="tx1"/>
                </a:solidFill>
                <a:latin typeface="Helvetica"/>
              </a:rPr>
              <a:t>Patterned or textured backgrounds can reduce readability of text. 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  <a:defRPr/>
            </a:pPr>
            <a:endParaRPr lang="en-US" sz="2800" kern="0" dirty="0">
              <a:solidFill>
                <a:schemeClr val="tx1"/>
              </a:solidFill>
              <a:latin typeface="Helvetic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tabLst>
                <a:tab pos="228600" algn="l"/>
              </a:tabLst>
              <a:defRPr/>
            </a:pPr>
            <a:r>
              <a:rPr lang="en-US" sz="2800" kern="0" dirty="0">
                <a:solidFill>
                  <a:schemeClr val="tx1"/>
                </a:solidFill>
                <a:latin typeface="Helvetica"/>
              </a:rPr>
              <a:t>Keep your color scheme consistent throughout your presentation.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704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Fonts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Helvetica" pitchFamily="34" charset="0"/>
              </a:rPr>
              <a:t>Avoid Fancy Fonts</a:t>
            </a:r>
          </a:p>
          <a:p>
            <a:pPr>
              <a:buFontTx/>
              <a:buChar char="•"/>
              <a:defRPr/>
            </a:pPr>
            <a:endParaRPr lang="en-US" sz="2800" dirty="0">
              <a:solidFill>
                <a:schemeClr val="tx1"/>
              </a:solidFill>
              <a:latin typeface="Helvetica" pitchFamily="34" charset="0"/>
            </a:endParaRPr>
          </a:p>
          <a:p>
            <a:pPr marL="685800" lvl="1" indent="-228600"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Choose a font that is simple and easy to read such as   Arial, Times New Roman or Helvetica. </a:t>
            </a:r>
          </a:p>
          <a:p>
            <a:pPr marL="685800" lvl="1" indent="-228600"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Avoid script type fonts as they are hard to read on the screen. </a:t>
            </a:r>
          </a:p>
          <a:p>
            <a:pPr marL="685800" lvl="1" indent="-228600"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Use one font throughout presentation.</a:t>
            </a:r>
          </a:p>
          <a:p>
            <a:pPr marL="685800" lvl="1" indent="-228600">
              <a:buFontTx/>
              <a:buChar char="–"/>
              <a:defRPr/>
            </a:pPr>
            <a:r>
              <a:rPr lang="en-US" sz="2400" dirty="0">
                <a:solidFill>
                  <a:schemeClr val="tx1"/>
                </a:solidFill>
                <a:latin typeface="Helvetica" pitchFamily="34" charset="0"/>
              </a:rPr>
              <a:t>Keep all fonts large enough (24 pt) so that people at the back of the room can easily read what is on the screen.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29600" cy="4343400"/>
          </a:xfrm>
        </p:spPr>
        <p:txBody>
          <a:bodyPr/>
          <a:lstStyle/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If using a dark colored background make sure your text is light enough to read.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Try to stay away from text colors like yellow and blue which tend to blend into background colors and are hard to read.  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Too much text on a slide is unrecognizable, therefore unreadable.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Proofread, proofread, proofread.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Helvetica"/>
              </a:rPr>
              <a:t>Text Tips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199" y="1676400"/>
            <a:ext cx="8229600" cy="4343400"/>
          </a:xfrm>
        </p:spPr>
        <p:txBody>
          <a:bodyPr/>
          <a:lstStyle/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latin typeface="Helvetica" charset="0"/>
                <a:cs typeface="Arial" charset="0"/>
              </a:rPr>
              <a:t>Graphics are fine in moderation.</a:t>
            </a:r>
          </a:p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latin typeface="Helvetica" charset="0"/>
                <a:cs typeface="Arial" charset="0"/>
              </a:rPr>
              <a:t>Keep animation to a minimum.</a:t>
            </a:r>
          </a:p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latin typeface="Helvetica" charset="0"/>
                <a:cs typeface="Arial" charset="0"/>
              </a:rPr>
              <a:t>AFPM requests that you use your logo only on the title slide and last slide.</a:t>
            </a:r>
          </a:p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latin typeface="Helvetica" charset="0"/>
                <a:cs typeface="Arial" charset="0"/>
              </a:rPr>
              <a:t>It is AFPM policy that for all photos used (even from the internet), you must have permission from the copyright holder.</a:t>
            </a:r>
          </a:p>
          <a:p>
            <a:pPr marL="228600" lvl="1" eaLnBrk="1" hangingPunct="1">
              <a:buFont typeface="Arial" charset="0"/>
              <a:buChar char="•"/>
            </a:pPr>
            <a:r>
              <a:rPr lang="en-US" dirty="0">
                <a:latin typeface="Helvetica" charset="0"/>
                <a:cs typeface="Arial" charset="0"/>
              </a:rPr>
              <a:t>Photos and other graphics should be compressed to limit file size.</a:t>
            </a:r>
          </a:p>
          <a:p>
            <a:pPr lvl="1" eaLnBrk="1" hangingPunct="1">
              <a:buFont typeface="Arial" charset="0"/>
              <a:buChar char="•"/>
            </a:pPr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408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Helvetica"/>
              </a:rPr>
              <a:t>Graphics and Logos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29600" cy="4343400"/>
          </a:xfrm>
        </p:spPr>
        <p:txBody>
          <a:bodyPr/>
          <a:lstStyle/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Avoid excessive use of slide transitions and animations.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Keep transitions consistent throughout the presentation.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Helvetica"/>
              </a:rPr>
              <a:t>Animation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Make sure your presentation fits within the time allotted (e.g., for a 25 min presentation, approx 1 slide per min = 25 slides maximum).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Make sure your media files (videos, etc.), are sent to AFPM along with your PowerPoint file.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ALWAYS bring a backup to the conference.</a:t>
            </a:r>
          </a:p>
          <a:p>
            <a:pPr marL="228600" indent="-228600" eaLnBrk="1" hangingPunct="1">
              <a:buSzPct val="100000"/>
              <a:buFont typeface="Arial" charset="0"/>
              <a:buChar char="•"/>
            </a:pPr>
            <a:r>
              <a:rPr lang="en-US" sz="2800" dirty="0">
                <a:latin typeface="Helvetica" charset="0"/>
                <a:cs typeface="Arial" charset="0"/>
              </a:rPr>
              <a:t>AFPM uses Microsoft Office PowerPoint 2016 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Helvetica"/>
              </a:rPr>
              <a:t>AFPM Tips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marL="342900" indent="-342900">
          <a:spcBef>
            <a:spcPct val="20000"/>
          </a:spcBef>
          <a:buFontTx/>
          <a:buChar char="•"/>
          <a:defRPr sz="2800" kern="0" dirty="0">
            <a:solidFill>
              <a:schemeClr val="tx1"/>
            </a:solidFill>
            <a:latin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marL="342900" indent="-342900">
          <a:spcBef>
            <a:spcPct val="20000"/>
          </a:spcBef>
          <a:buFontTx/>
          <a:buChar char="•"/>
          <a:defRPr sz="2800" kern="0" dirty="0">
            <a:solidFill>
              <a:schemeClr val="tx1"/>
            </a:solidFill>
            <a:latin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marL="342900" indent="-342900">
          <a:spcBef>
            <a:spcPct val="20000"/>
          </a:spcBef>
          <a:buFontTx/>
          <a:buChar char="•"/>
          <a:defRPr sz="2800" kern="0" dirty="0">
            <a:solidFill>
              <a:schemeClr val="tx1"/>
            </a:solidFill>
            <a:latin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18339</TotalTime>
  <Words>455</Words>
  <Application>Microsoft Office PowerPoint</Application>
  <PresentationFormat>On-screen Show (4:3)</PresentationFormat>
  <Paragraphs>69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Courier New</vt:lpstr>
      <vt:lpstr>Franklin Gothic Book</vt:lpstr>
      <vt:lpstr>Helvetica</vt:lpstr>
      <vt:lpstr>Lucida Sans Unicode</vt:lpstr>
      <vt:lpstr>Wingdings</vt:lpstr>
      <vt:lpstr>Wingdings 2</vt:lpstr>
      <vt:lpstr>Concourse</vt:lpstr>
      <vt:lpstr>1_Concourse</vt:lpstr>
      <vt:lpstr>2_Concourse</vt:lpstr>
      <vt:lpstr>PowerPoint Presentation</vt:lpstr>
      <vt:lpstr>PowerPoint Tips</vt:lpstr>
      <vt:lpstr>PowerPoint Presentation</vt:lpstr>
      <vt:lpstr>PowerPoint Presentation</vt:lpstr>
      <vt:lpstr>PowerPoint Presentation</vt:lpstr>
      <vt:lpstr>Text Tips</vt:lpstr>
      <vt:lpstr>Graphics and Logos</vt:lpstr>
      <vt:lpstr>Animation</vt:lpstr>
      <vt:lpstr>AFPM Tips</vt:lpstr>
      <vt:lpstr>Title</vt:lpstr>
      <vt:lpstr>Title </vt:lpstr>
      <vt:lpstr>PowerPoint Presentation</vt:lpstr>
    </vt:vector>
  </TitlesOfParts>
  <Company>Beveridge Seay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Beveridge Seay</dc:creator>
  <cp:lastModifiedBy>Yvette Brooks</cp:lastModifiedBy>
  <cp:revision>1776</cp:revision>
  <cp:lastPrinted>2013-09-04T17:41:28Z</cp:lastPrinted>
  <dcterms:created xsi:type="dcterms:W3CDTF">2012-05-18T14:46:45Z</dcterms:created>
  <dcterms:modified xsi:type="dcterms:W3CDTF">2019-01-17T22:24:12Z</dcterms:modified>
</cp:coreProperties>
</file>